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5" r:id="rId2"/>
    <p:sldId id="259" r:id="rId3"/>
    <p:sldId id="293" r:id="rId4"/>
    <p:sldId id="288" r:id="rId5"/>
    <p:sldId id="294" r:id="rId6"/>
    <p:sldId id="286" r:id="rId7"/>
    <p:sldId id="285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-Pavilion" initials="H" lastIdx="1" clrIdx="0">
    <p:extLst>
      <p:ext uri="{19B8F6BF-5375-455C-9EA6-DF929625EA0E}">
        <p15:presenceInfo xmlns:p15="http://schemas.microsoft.com/office/powerpoint/2012/main" userId="Hp-Pavil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5E5E5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E9EF4-261A-40F5-9063-3DB909612DE3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32779-E0C3-4DE7-8A0E-754C461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4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2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3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03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3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6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3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2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59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46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0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55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6.wmf"/><Relationship Id="rId3" Type="http://schemas.openxmlformats.org/officeDocument/2006/relationships/image" Target="../media/image20.emf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2.bin"/><Relationship Id="rId25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9.bin"/><Relationship Id="rId24" Type="http://schemas.openxmlformats.org/officeDocument/2006/relationships/oleObject" Target="../embeddings/oleObject16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21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4.wmf"/><Relationship Id="rId22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8937" y="500947"/>
            <a:ext cx="5785725" cy="1714289"/>
          </a:xfrm>
        </p:spPr>
        <p:txBody>
          <a:bodyPr>
            <a:normAutofit fontScale="90000"/>
          </a:bodyPr>
          <a:lstStyle/>
          <a:p>
            <a:r>
              <a:rPr lang="kk-KZ" sz="2700" b="1" dirty="0">
                <a:latin typeface="Arial" pitchFamily="34" charset="0"/>
                <a:cs typeface="Arial" pitchFamily="34" charset="0"/>
              </a:rPr>
              <a:t>ӘЛ-ФАРАБИ АТЫНДАҒЫ ҚАЗАҚ ҰЛТТЫҚ УНИВЕРСИТЕТІ</a:t>
            </a:r>
            <a:r>
              <a:rPr lang="kk-KZ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>ФИЗИКА-ТЕХНИКАЛЫҚ ФАКУЛЬТЕТІ</a:t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>ЖЫЛУ ФИЗИКАСЫ ЖӘНЕ ТЕХНИКАЛЫҚ ФИЗИКА КАФЕДРАСЫ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0860" y="2565017"/>
            <a:ext cx="9756841" cy="2869536"/>
          </a:xfrm>
        </p:spPr>
        <p:txBody>
          <a:bodyPr>
            <a:noAutofit/>
          </a:bodyPr>
          <a:lstStyle/>
          <a:p>
            <a:pPr algn="just"/>
            <a:r>
              <a:rPr lang="kk-KZ" sz="1800" b="1" dirty="0" smtClean="0">
                <a:latin typeface="Arial" pitchFamily="34" charset="0"/>
                <a:cs typeface="Arial" pitchFamily="34" charset="0"/>
              </a:rPr>
              <a:t>13. </a:t>
            </a:r>
            <a:r>
              <a:rPr lang="kk-KZ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Сұйық тұтас ортаның қозғалысы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13.1 Идеал сұйықтықтың стационар ағысы. </a:t>
            </a:r>
            <a:r>
              <a:rPr lang="kk-K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Эйлер </a:t>
            </a: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теңдеулері.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13.2 Бернулли теңдеуі, Сұйықтықтың тесіктен ағуы</a:t>
            </a:r>
            <a:r>
              <a:rPr lang="kk-K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Ішкі </a:t>
            </a: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үйкеліс күштері.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13.3 Құбырдағы тұтқыр сұйықтық ағысы. </a:t>
            </a:r>
            <a:r>
              <a:rPr lang="kk-K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Ламинар </a:t>
            </a: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және турбулентті қозғалыстар.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082" y="189064"/>
            <a:ext cx="1142827" cy="116902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A00186-77EF-47F6-A8A3-6B99D7BB1FAD}"/>
              </a:ext>
            </a:extLst>
          </p:cNvPr>
          <p:cNvSpPr txBox="1"/>
          <p:nvPr/>
        </p:nvSpPr>
        <p:spPr>
          <a:xfrm>
            <a:off x="7103981" y="5516960"/>
            <a:ext cx="4071436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Arial" pitchFamily="34" charset="0"/>
                <a:cs typeface="Arial" pitchFamily="34" charset="0"/>
              </a:rPr>
              <a:t>Дәріскер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: Исатаев М.С.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0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42757" y="460094"/>
            <a:ext cx="5557448" cy="540327"/>
          </a:xfrm>
          <a:prstGeom prst="rect">
            <a:avLst/>
          </a:prstGeom>
        </p:spPr>
        <p:txBody>
          <a:bodyPr vert="horz" lIns="91440" tIns="180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Идеал сұйықтықтың стационар ағысы</a:t>
            </a:r>
          </a:p>
        </p:txBody>
      </p:sp>
      <p:pic>
        <p:nvPicPr>
          <p:cNvPr id="5" name="Picture 2" descr="Joseph-Louis Lagrange - Wikipedia">
            <a:extLst>
              <a:ext uri="{FF2B5EF4-FFF2-40B4-BE49-F238E27FC236}">
                <a16:creationId xmlns="" xmlns:a16="http://schemas.microsoft.com/office/drawing/2014/main" id="{C2A889EC-ABFE-467D-A3EB-46CCF277F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730" y="1153976"/>
            <a:ext cx="2331582" cy="323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eonhard Euler GIFs - Get the best GIF on GIPHY">
            <a:extLst>
              <a:ext uri="{FF2B5EF4-FFF2-40B4-BE49-F238E27FC236}">
                <a16:creationId xmlns="" xmlns:a16="http://schemas.microsoft.com/office/drawing/2014/main" id="{9271BEA4-EBDC-4AAA-8301-7A6D7C124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69" y="3730792"/>
            <a:ext cx="2089858" cy="272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0815A38-EAF8-4A27-82C7-BF23EEA9B568}"/>
              </a:ext>
            </a:extLst>
          </p:cNvPr>
          <p:cNvSpPr txBox="1"/>
          <p:nvPr/>
        </p:nvSpPr>
        <p:spPr>
          <a:xfrm>
            <a:off x="6926719" y="4386397"/>
            <a:ext cx="1383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Ж.Лагранж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F09BABC-E74F-4F3E-9F9C-06AF944D5098}"/>
              </a:ext>
            </a:extLst>
          </p:cNvPr>
          <p:cNvSpPr txBox="1"/>
          <p:nvPr/>
        </p:nvSpPr>
        <p:spPr>
          <a:xfrm>
            <a:off x="1151522" y="6454104"/>
            <a:ext cx="1196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Л.Эйлер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2605" y="1721176"/>
            <a:ext cx="4343028" cy="1528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Идеал газ (сұйықтық) - зерттеліп отырған мәселенің шарттарына сәйкес  тұтқырлығын ескермеуге болатын </a:t>
            </a:r>
            <a:r>
              <a:rPr lang="kk-KZ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орта.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/>
              <p:cNvSpPr/>
              <p:nvPr/>
            </p:nvSpPr>
            <p:spPr>
              <a:xfrm>
                <a:off x="4015292" y="4938924"/>
                <a:ext cx="6537378" cy="145833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k-KZ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Егер қозғалысты сипаттайтын барлық шамалар: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kk-KZ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kk-KZ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т.б. </a:t>
                </a:r>
                <a:r>
                  <a:rPr lang="kk-KZ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барлық уақыт </a:t>
                </a:r>
                <a:r>
                  <a:rPr lang="kk-KZ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мезеттерінде және сұйықтық орын алып тұрған кеңістіктің әрбір нүктесінде тұрақты болса, сұйықтықтың (газдың) ондай ағысын стационарлы дейді</a:t>
                </a:r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Скругленный 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292" y="4938924"/>
                <a:ext cx="6537378" cy="1458338"/>
              </a:xfrm>
              <a:prstGeom prst="roundRect">
                <a:avLst/>
              </a:prstGeom>
              <a:blipFill rotWithShape="0">
                <a:blip r:embed="rId4"/>
                <a:stretch>
                  <a:fillRect r="-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6590729" y="4170953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infourok.ru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48173" y="6454104"/>
            <a:ext cx="6719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infourok.ru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0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8" grpId="0"/>
      <p:bldP spid="3" grpId="0" animBg="1"/>
      <p:bldP spid="8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49">
            <a:extLst>
              <a:ext uri="{FF2B5EF4-FFF2-40B4-BE49-F238E27FC236}">
                <a16:creationId xmlns="" xmlns:a16="http://schemas.microsoft.com/office/drawing/2014/main" id="{9B39BCA8-C5B2-4005-AF4A-0DC9CBE63C38}"/>
              </a:ext>
            </a:extLst>
          </p:cNvPr>
          <p:cNvSpPr/>
          <p:nvPr/>
        </p:nvSpPr>
        <p:spPr>
          <a:xfrm>
            <a:off x="6485010" y="5799585"/>
            <a:ext cx="5534290" cy="748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46">
            <a:extLst>
              <a:ext uri="{FF2B5EF4-FFF2-40B4-BE49-F238E27FC236}">
                <a16:creationId xmlns="" xmlns:a16="http://schemas.microsoft.com/office/drawing/2014/main" id="{4D5F3CC5-F810-4110-854E-ECE2FE2A3AE6}"/>
              </a:ext>
            </a:extLst>
          </p:cNvPr>
          <p:cNvSpPr/>
          <p:nvPr/>
        </p:nvSpPr>
        <p:spPr>
          <a:xfrm>
            <a:off x="315847" y="5737502"/>
            <a:ext cx="5574506" cy="810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22">
            <a:extLst>
              <a:ext uri="{FF2B5EF4-FFF2-40B4-BE49-F238E27FC236}">
                <a16:creationId xmlns="" xmlns:a16="http://schemas.microsoft.com/office/drawing/2014/main" id="{751F35EA-C882-465F-869E-EA534A92B51B}"/>
              </a:ext>
            </a:extLst>
          </p:cNvPr>
          <p:cNvSpPr/>
          <p:nvPr/>
        </p:nvSpPr>
        <p:spPr>
          <a:xfrm>
            <a:off x="2717142" y="1391186"/>
            <a:ext cx="6034683" cy="1141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BF2C3FE-5695-42B1-9753-3330067CC652}"/>
              </a:ext>
            </a:extLst>
          </p:cNvPr>
          <p:cNvSpPr txBox="1"/>
          <p:nvPr/>
        </p:nvSpPr>
        <p:spPr>
          <a:xfrm>
            <a:off x="4623189" y="5110545"/>
            <a:ext cx="20117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– сурет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17F40B4-9613-429C-B1B5-DEFD1DFCB9AD}"/>
              </a:ext>
            </a:extLst>
          </p:cNvPr>
          <p:cNvSpPr txBox="1"/>
          <p:nvPr/>
        </p:nvSpPr>
        <p:spPr>
          <a:xfrm>
            <a:off x="3184283" y="1493656"/>
            <a:ext cx="5282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Әрбір нүктесінде сұйықтық (газ) ағысы жылдамдығының векторы жанама болатын </a:t>
            </a:r>
            <a:r>
              <a:rPr lang="kk-KZ" sz="1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сызық - </a:t>
            </a:r>
            <a:r>
              <a:rPr lang="kk-KZ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ағын </a:t>
            </a:r>
            <a:r>
              <a:rPr lang="kk-KZ" sz="1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сызығы.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15">
            <a:extLst>
              <a:ext uri="{FF2B5EF4-FFF2-40B4-BE49-F238E27FC236}">
                <a16:creationId xmlns="" xmlns:a16="http://schemas.microsoft.com/office/drawing/2014/main" id="{1D6CC320-6FF0-4EB7-8CF0-2DDC9B2873F3}"/>
              </a:ext>
            </a:extLst>
          </p:cNvPr>
          <p:cNvGrpSpPr>
            <a:grpSpLocks/>
          </p:cNvGrpSpPr>
          <p:nvPr/>
        </p:nvGrpSpPr>
        <p:grpSpPr bwMode="auto">
          <a:xfrm>
            <a:off x="4365693" y="3381451"/>
            <a:ext cx="2737582" cy="1802436"/>
            <a:chOff x="9286" y="5639"/>
            <a:chExt cx="1777" cy="1496"/>
          </a:xfrm>
        </p:grpSpPr>
        <p:sp>
          <p:nvSpPr>
            <p:cNvPr id="8" name="Text Box 3">
              <a:extLst>
                <a:ext uri="{FF2B5EF4-FFF2-40B4-BE49-F238E27FC236}">
                  <a16:creationId xmlns="" xmlns:a16="http://schemas.microsoft.com/office/drawing/2014/main" id="{FC118515-29F9-4055-B0F1-3196DF689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5" y="5639"/>
              <a:ext cx="23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13D301FD-56B9-471F-9F7F-BC36B5545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6" y="6021"/>
              <a:ext cx="1518" cy="285"/>
            </a:xfrm>
            <a:custGeom>
              <a:avLst/>
              <a:gdLst>
                <a:gd name="T0" fmla="*/ 0 w 1518"/>
                <a:gd name="T1" fmla="*/ 285 h 285"/>
                <a:gd name="T2" fmla="*/ 373 w 1518"/>
                <a:gd name="T3" fmla="*/ 119 h 285"/>
                <a:gd name="T4" fmla="*/ 703 w 1518"/>
                <a:gd name="T5" fmla="*/ 29 h 285"/>
                <a:gd name="T6" fmla="*/ 1138 w 1518"/>
                <a:gd name="T7" fmla="*/ 0 h 285"/>
                <a:gd name="T8" fmla="*/ 1518 w 1518"/>
                <a:gd name="T9" fmla="*/ 4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8" h="285">
                  <a:moveTo>
                    <a:pt x="0" y="285"/>
                  </a:moveTo>
                  <a:lnTo>
                    <a:pt x="373" y="119"/>
                  </a:lnTo>
                  <a:lnTo>
                    <a:pt x="703" y="29"/>
                  </a:lnTo>
                  <a:lnTo>
                    <a:pt x="1138" y="0"/>
                  </a:lnTo>
                  <a:lnTo>
                    <a:pt x="1518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5F99B3A6-C3C9-4168-810C-3496C559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" y="6427"/>
              <a:ext cx="1659" cy="327"/>
            </a:xfrm>
            <a:custGeom>
              <a:avLst/>
              <a:gdLst>
                <a:gd name="T0" fmla="*/ 0 w 1509"/>
                <a:gd name="T1" fmla="*/ 327 h 309"/>
                <a:gd name="T2" fmla="*/ 323 w 1509"/>
                <a:gd name="T3" fmla="*/ 190 h 309"/>
                <a:gd name="T4" fmla="*/ 686 w 1509"/>
                <a:gd name="T5" fmla="*/ 95 h 309"/>
                <a:gd name="T6" fmla="*/ 1148 w 1509"/>
                <a:gd name="T7" fmla="*/ 32 h 309"/>
                <a:gd name="T8" fmla="*/ 1659 w 1509"/>
                <a:gd name="T9" fmla="*/ 0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9" h="309">
                  <a:moveTo>
                    <a:pt x="0" y="309"/>
                  </a:moveTo>
                  <a:lnTo>
                    <a:pt x="294" y="180"/>
                  </a:lnTo>
                  <a:lnTo>
                    <a:pt x="624" y="90"/>
                  </a:lnTo>
                  <a:lnTo>
                    <a:pt x="1044" y="30"/>
                  </a:lnTo>
                  <a:lnTo>
                    <a:pt x="150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50D4B7E9-CB17-4BE9-8C2C-B907AE0C1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" y="6808"/>
              <a:ext cx="1659" cy="327"/>
            </a:xfrm>
            <a:custGeom>
              <a:avLst/>
              <a:gdLst>
                <a:gd name="T0" fmla="*/ 0 w 1509"/>
                <a:gd name="T1" fmla="*/ 327 h 309"/>
                <a:gd name="T2" fmla="*/ 323 w 1509"/>
                <a:gd name="T3" fmla="*/ 190 h 309"/>
                <a:gd name="T4" fmla="*/ 686 w 1509"/>
                <a:gd name="T5" fmla="*/ 95 h 309"/>
                <a:gd name="T6" fmla="*/ 1148 w 1509"/>
                <a:gd name="T7" fmla="*/ 32 h 309"/>
                <a:gd name="T8" fmla="*/ 1659 w 1509"/>
                <a:gd name="T9" fmla="*/ 0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9" h="309">
                  <a:moveTo>
                    <a:pt x="0" y="309"/>
                  </a:moveTo>
                  <a:lnTo>
                    <a:pt x="294" y="180"/>
                  </a:lnTo>
                  <a:lnTo>
                    <a:pt x="624" y="90"/>
                  </a:lnTo>
                  <a:lnTo>
                    <a:pt x="1044" y="30"/>
                  </a:lnTo>
                  <a:lnTo>
                    <a:pt x="150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8">
              <a:extLst>
                <a:ext uri="{FF2B5EF4-FFF2-40B4-BE49-F238E27FC236}">
                  <a16:creationId xmlns="" xmlns:a16="http://schemas.microsoft.com/office/drawing/2014/main" id="{6FC09A8A-0D38-4230-8E07-CF1D7E8FEB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86" y="5679"/>
              <a:ext cx="1187" cy="7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Text Box 9">
              <a:extLst>
                <a:ext uri="{FF2B5EF4-FFF2-40B4-BE49-F238E27FC236}">
                  <a16:creationId xmlns="" xmlns:a16="http://schemas.microsoft.com/office/drawing/2014/main" id="{DF90979B-E7DF-47A4-8F2B-2C536FF5C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5" y="5708"/>
              <a:ext cx="23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1B52C3F1-B6D4-4571-86FD-1961284F4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" y="5970"/>
              <a:ext cx="1255" cy="209"/>
            </a:xfrm>
            <a:custGeom>
              <a:avLst/>
              <a:gdLst>
                <a:gd name="T0" fmla="*/ 0 w 1255"/>
                <a:gd name="T1" fmla="*/ 209 h 209"/>
                <a:gd name="T2" fmla="*/ 405 w 1255"/>
                <a:gd name="T3" fmla="*/ 80 h 209"/>
                <a:gd name="T4" fmla="*/ 835 w 1255"/>
                <a:gd name="T5" fmla="*/ 30 h 209"/>
                <a:gd name="T6" fmla="*/ 1255 w 1255"/>
                <a:gd name="T7" fmla="*/ 0 h 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5" h="209">
                  <a:moveTo>
                    <a:pt x="0" y="209"/>
                  </a:moveTo>
                  <a:lnTo>
                    <a:pt x="405" y="80"/>
                  </a:lnTo>
                  <a:lnTo>
                    <a:pt x="835" y="30"/>
                  </a:lnTo>
                  <a:lnTo>
                    <a:pt x="125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16" name="Объект 15">
            <a:extLst>
              <a:ext uri="{FF2B5EF4-FFF2-40B4-BE49-F238E27FC236}">
                <a16:creationId xmlns="" xmlns:a16="http://schemas.microsoft.com/office/drawing/2014/main" id="{EF5BA553-6532-43BF-A577-D93DFF5396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376612"/>
              </p:ext>
            </p:extLst>
          </p:nvPr>
        </p:nvGraphicFramePr>
        <p:xfrm>
          <a:off x="6485010" y="3437593"/>
          <a:ext cx="299868" cy="31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3" imgW="139639" imgH="152334" progId="Equation.DSMT4">
                  <p:embed/>
                </p:oleObj>
              </mc:Choice>
              <mc:Fallback>
                <p:oleObj name="Equation" r:id="rId3" imgW="139639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5010" y="3437593"/>
                        <a:ext cx="299868" cy="316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="" xmlns:a16="http://schemas.microsoft.com/office/drawing/2014/main" id="{4E178522-C4C6-4DE2-B2F3-6F473CA36F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720863"/>
              </p:ext>
            </p:extLst>
          </p:nvPr>
        </p:nvGraphicFramePr>
        <p:xfrm>
          <a:off x="5434616" y="3381451"/>
          <a:ext cx="299868" cy="31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5" imgW="139639" imgH="152334" progId="Equation.DSMT4">
                  <p:embed/>
                </p:oleObj>
              </mc:Choice>
              <mc:Fallback>
                <p:oleObj name="Equation" r:id="rId5" imgW="139639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616" y="3381451"/>
                        <a:ext cx="299868" cy="316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D517F6E-CC67-4928-83B7-A93CFEFB2AA1}"/>
              </a:ext>
            </a:extLst>
          </p:cNvPr>
          <p:cNvSpPr txBox="1"/>
          <p:nvPr/>
        </p:nvSpPr>
        <p:spPr>
          <a:xfrm>
            <a:off x="621283" y="5846685"/>
            <a:ext cx="52765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Ағын сызықтарымен шектелген сұйық (газ) бөлігін ағын түтігі деп </a:t>
            </a:r>
            <a:r>
              <a:rPr lang="kk-KZ" sz="1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атайды.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BE9BF0A-33C6-4645-9470-38751ED48388}"/>
              </a:ext>
            </a:extLst>
          </p:cNvPr>
          <p:cNvSpPr txBox="1"/>
          <p:nvPr/>
        </p:nvSpPr>
        <p:spPr>
          <a:xfrm>
            <a:off x="6492488" y="5846685"/>
            <a:ext cx="5534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Стационар қозғалыстарда ағын сызықтары мен бөлшектер траекториялары бірігіп </a:t>
            </a:r>
            <a:r>
              <a:rPr lang="kk-KZ" sz="1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кетеді.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5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5C2B725-8DE4-40C6-A103-9FAB2E5E4211}"/>
              </a:ext>
            </a:extLst>
          </p:cNvPr>
          <p:cNvSpPr txBox="1"/>
          <p:nvPr/>
        </p:nvSpPr>
        <p:spPr>
          <a:xfrm>
            <a:off x="856530" y="1493244"/>
            <a:ext cx="2261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Үзіксіздік теңдеуі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73FE8EF-5007-433A-8C03-B0120D38BFD6}"/>
              </a:ext>
            </a:extLst>
          </p:cNvPr>
          <p:cNvSpPr txBox="1"/>
          <p:nvPr/>
        </p:nvSpPr>
        <p:spPr>
          <a:xfrm>
            <a:off x="1343394" y="4367056"/>
            <a:ext cx="1509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3.2 – сурет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Объект 35">
            <a:extLst>
              <a:ext uri="{FF2B5EF4-FFF2-40B4-BE49-F238E27FC236}">
                <a16:creationId xmlns="" xmlns:a16="http://schemas.microsoft.com/office/drawing/2014/main" id="{27E3D525-D306-4DCE-9D0D-D8175BB68F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564300"/>
              </p:ext>
            </p:extLst>
          </p:nvPr>
        </p:nvGraphicFramePr>
        <p:xfrm>
          <a:off x="1110812" y="5318094"/>
          <a:ext cx="125412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3" imgW="799920" imgH="241200" progId="Equation.DSMT4">
                  <p:embed/>
                </p:oleObj>
              </mc:Choice>
              <mc:Fallback>
                <p:oleObj name="Equation" r:id="rId3" imgW="79992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812" y="5318094"/>
                        <a:ext cx="1254125" cy="36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>
            <a:extLst>
              <a:ext uri="{FF2B5EF4-FFF2-40B4-BE49-F238E27FC236}">
                <a16:creationId xmlns="" xmlns:a16="http://schemas.microsoft.com/office/drawing/2014/main" id="{6496F729-F93A-4B0B-AD4D-32F6FBBB52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967432"/>
              </p:ext>
            </p:extLst>
          </p:nvPr>
        </p:nvGraphicFramePr>
        <p:xfrm>
          <a:off x="1024315" y="6013076"/>
          <a:ext cx="1171331" cy="286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5" imgW="774364" imgH="190417" progId="Equation.DSMT4">
                  <p:embed/>
                </p:oleObj>
              </mc:Choice>
              <mc:Fallback>
                <p:oleObj name="Equation" r:id="rId5" imgW="774364" imgH="19041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315" y="6013076"/>
                        <a:ext cx="1171331" cy="2868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EF678D4-EFD1-48E2-AB45-3D7596A7A844}"/>
              </a:ext>
            </a:extLst>
          </p:cNvPr>
          <p:cNvSpPr txBox="1"/>
          <p:nvPr/>
        </p:nvSpPr>
        <p:spPr>
          <a:xfrm>
            <a:off x="2689298" y="5930601"/>
            <a:ext cx="910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.1)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429" y="2619243"/>
            <a:ext cx="2971030" cy="17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4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55184" y="1334744"/>
            <a:ext cx="4763137" cy="2424982"/>
            <a:chOff x="503465" y="1408885"/>
            <a:chExt cx="4763137" cy="2424982"/>
          </a:xfrm>
        </p:grpSpPr>
        <p:pic>
          <p:nvPicPr>
            <p:cNvPr id="2" name="Picture 6" descr="Flow Simulation VS Hand Calculations | CCSL SOLIDWORKS Reseller">
              <a:extLst>
                <a:ext uri="{FF2B5EF4-FFF2-40B4-BE49-F238E27FC236}">
                  <a16:creationId xmlns="" xmlns:a16="http://schemas.microsoft.com/office/drawing/2014/main" id="{0E7DD223-F899-46EF-998E-96C4BDA6B27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65" y="1408885"/>
              <a:ext cx="4763137" cy="2424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1791462" y="2621376"/>
              <a:ext cx="729048" cy="12124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843534" y="2922734"/>
              <a:ext cx="60785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gifer.com</a:t>
              </a:r>
              <a:endParaRPr lang="ru-RU" sz="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38989">
            <a:off x="133392" y="3986379"/>
            <a:ext cx="6792516" cy="2361434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27E3D525-D306-4DCE-9D0D-D8175BB68F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56537"/>
              </p:ext>
            </p:extLst>
          </p:nvPr>
        </p:nvGraphicFramePr>
        <p:xfrm>
          <a:off x="1118104" y="4083265"/>
          <a:ext cx="125412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799920" imgH="241200" progId="Equation.DSMT4">
                  <p:embed/>
                </p:oleObj>
              </mc:Choice>
              <mc:Fallback>
                <p:oleObj name="Equation" r:id="rId5" imgW="799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104" y="4083265"/>
                        <a:ext cx="1254125" cy="36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072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C0CD66-17CF-4B37-9851-F643BCCDC2FC}"/>
              </a:ext>
            </a:extLst>
          </p:cNvPr>
          <p:cNvSpPr txBox="1"/>
          <p:nvPr/>
        </p:nvSpPr>
        <p:spPr>
          <a:xfrm>
            <a:off x="1284788" y="875500"/>
            <a:ext cx="2261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Эйлер теңдеулері  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DF8301D-4060-42A0-BF6A-20CD87D92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887"/>
          <a:stretch/>
        </p:blipFill>
        <p:spPr>
          <a:xfrm>
            <a:off x="994831" y="4821008"/>
            <a:ext cx="1272697" cy="3547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CAEF530-186C-4FB2-A46D-436917041F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198" r="70991"/>
          <a:stretch/>
        </p:blipFill>
        <p:spPr>
          <a:xfrm>
            <a:off x="918544" y="5708084"/>
            <a:ext cx="2407128" cy="7222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EB48670-36D6-426E-B758-FCE076BDA07D}"/>
              </a:ext>
            </a:extLst>
          </p:cNvPr>
          <p:cNvSpPr txBox="1"/>
          <p:nvPr/>
        </p:nvSpPr>
        <p:spPr>
          <a:xfrm>
            <a:off x="3808625" y="4826896"/>
            <a:ext cx="910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EF7FCCD-8E9A-4274-B3FD-2DDE5CDC51A9}"/>
              </a:ext>
            </a:extLst>
          </p:cNvPr>
          <p:cNvSpPr txBox="1"/>
          <p:nvPr/>
        </p:nvSpPr>
        <p:spPr>
          <a:xfrm>
            <a:off x="3732974" y="5722782"/>
            <a:ext cx="910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829E565-3E1A-47C2-BF7C-FEC4BC567C9F}"/>
              </a:ext>
            </a:extLst>
          </p:cNvPr>
          <p:cNvSpPr txBox="1"/>
          <p:nvPr/>
        </p:nvSpPr>
        <p:spPr>
          <a:xfrm>
            <a:off x="1631179" y="3863482"/>
            <a:ext cx="1509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– сурет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246C468-3CFB-4474-8CC4-6BB25ACF5960}"/>
              </a:ext>
            </a:extLst>
          </p:cNvPr>
          <p:cNvSpPr txBox="1"/>
          <p:nvPr/>
        </p:nvSpPr>
        <p:spPr>
          <a:xfrm>
            <a:off x="10387449" y="1720165"/>
            <a:ext cx="910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="" xmlns:a16="http://schemas.microsoft.com/office/drawing/2014/main" id="{A0975C72-CF80-4595-BBAD-26609D25A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341959"/>
              </p:ext>
            </p:extLst>
          </p:nvPr>
        </p:nvGraphicFramePr>
        <p:xfrm>
          <a:off x="5961769" y="1565091"/>
          <a:ext cx="3861854" cy="740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Equation" r:id="rId5" imgW="2578100" imgH="495300" progId="Equation.DSMT4">
                  <p:embed/>
                </p:oleObj>
              </mc:Choice>
              <mc:Fallback>
                <p:oleObj name="Equation" r:id="rId5" imgW="2578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769" y="1565091"/>
                        <a:ext cx="3861854" cy="740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="" xmlns:a16="http://schemas.microsoft.com/office/drawing/2014/main" id="{2FE5723F-E8C7-4EDB-B68C-537FB66CF6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22245"/>
              </p:ext>
            </p:extLst>
          </p:nvPr>
        </p:nvGraphicFramePr>
        <p:xfrm>
          <a:off x="5962157" y="2628776"/>
          <a:ext cx="3212187" cy="786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" name="Equation" r:id="rId7" imgW="1866900" imgH="457200" progId="Equation.DSMT4">
                  <p:embed/>
                </p:oleObj>
              </mc:Choice>
              <mc:Fallback>
                <p:oleObj name="Equation" r:id="rId7" imgW="1866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157" y="2628776"/>
                        <a:ext cx="3212187" cy="7866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="" xmlns:a16="http://schemas.microsoft.com/office/drawing/2014/main" id="{1535AEEA-F1EE-4EF8-99D0-9B32714AF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333385"/>
              </p:ext>
            </p:extLst>
          </p:nvPr>
        </p:nvGraphicFramePr>
        <p:xfrm>
          <a:off x="5961768" y="3691069"/>
          <a:ext cx="2174700" cy="767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" name="Equation" r:id="rId9" imgW="1295400" imgH="457200" progId="Equation.DSMT4">
                  <p:embed/>
                </p:oleObj>
              </mc:Choice>
              <mc:Fallback>
                <p:oleObj name="Equation" r:id="rId9" imgW="1295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768" y="3691069"/>
                        <a:ext cx="2174700" cy="7675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B4BAAB5-5423-4C79-82BD-CE25104FC9C8}"/>
              </a:ext>
            </a:extLst>
          </p:cNvPr>
          <p:cNvSpPr txBox="1"/>
          <p:nvPr/>
        </p:nvSpPr>
        <p:spPr>
          <a:xfrm>
            <a:off x="10387449" y="5079880"/>
            <a:ext cx="910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="" xmlns:a16="http://schemas.microsoft.com/office/drawing/2014/main" id="{47A537CF-94BD-484D-ACC3-837FA50EB5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830587"/>
              </p:ext>
            </p:extLst>
          </p:nvPr>
        </p:nvGraphicFramePr>
        <p:xfrm>
          <a:off x="5961768" y="4821008"/>
          <a:ext cx="3545503" cy="887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name="Equation" r:id="rId11" imgW="2006600" imgH="508000" progId="Equation.DSMT4">
                  <p:embed/>
                </p:oleObj>
              </mc:Choice>
              <mc:Fallback>
                <p:oleObj name="Equation" r:id="rId11" imgW="2006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768" y="4821008"/>
                        <a:ext cx="3545503" cy="8870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8F0C997-08F6-4CE7-90BF-DD6823C2CB04}"/>
              </a:ext>
            </a:extLst>
          </p:cNvPr>
          <p:cNvSpPr txBox="1"/>
          <p:nvPr/>
        </p:nvSpPr>
        <p:spPr>
          <a:xfrm>
            <a:off x="10387449" y="3946966"/>
            <a:ext cx="910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829E565-3E1A-47C2-BF7C-FEC4BC567C9F}"/>
              </a:ext>
            </a:extLst>
          </p:cNvPr>
          <p:cNvSpPr txBox="1"/>
          <p:nvPr/>
        </p:nvSpPr>
        <p:spPr>
          <a:xfrm>
            <a:off x="9069073" y="2884571"/>
            <a:ext cx="1509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72903" y="1299364"/>
            <a:ext cx="3749210" cy="3264255"/>
            <a:chOff x="6700855" y="702264"/>
            <a:chExt cx="3749210" cy="3264255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8556512" y="1354601"/>
              <a:ext cx="1161536" cy="988541"/>
              <a:chOff x="2026507" y="4386649"/>
              <a:chExt cx="1161536" cy="988541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2026508" y="4769708"/>
                <a:ext cx="852616" cy="6054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 flipV="1">
                <a:off x="2026507" y="4386649"/>
                <a:ext cx="388940" cy="38306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flipV="1">
                <a:off x="2879124" y="4386649"/>
                <a:ext cx="308919" cy="38305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2415447" y="4386649"/>
                <a:ext cx="77259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flipH="1">
                <a:off x="3167349" y="4386649"/>
                <a:ext cx="20694" cy="587467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flipV="1">
                <a:off x="2879124" y="4974116"/>
                <a:ext cx="288225" cy="40107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Прямая со стрелкой 24"/>
            <p:cNvCxnSpPr/>
            <p:nvPr/>
          </p:nvCxnSpPr>
          <p:spPr>
            <a:xfrm>
              <a:off x="7760043" y="2965622"/>
              <a:ext cx="254072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H="1">
              <a:off x="6764357" y="2965622"/>
              <a:ext cx="995686" cy="100089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V="1">
              <a:off x="7760043" y="963827"/>
              <a:ext cx="0" cy="200179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V="1">
              <a:off x="7760043" y="1964724"/>
              <a:ext cx="1186249" cy="100089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flipV="1">
              <a:off x="8946292" y="1945356"/>
              <a:ext cx="1087056" cy="19368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flipV="1">
              <a:off x="8946292" y="927398"/>
              <a:ext cx="0" cy="1017958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flipH="1">
              <a:off x="8434058" y="1964724"/>
              <a:ext cx="512234" cy="603112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Объект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5909704"/>
                </p:ext>
              </p:extLst>
            </p:nvPr>
          </p:nvGraphicFramePr>
          <p:xfrm>
            <a:off x="7501654" y="789995"/>
            <a:ext cx="237331" cy="237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8" name="Equation" r:id="rId13" imgW="126720" imgH="126720" progId="Equation.DSMT4">
                    <p:embed/>
                  </p:oleObj>
                </mc:Choice>
                <mc:Fallback>
                  <p:oleObj name="Equation" r:id="rId13" imgW="126720" imgH="126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501654" y="789995"/>
                          <a:ext cx="237331" cy="2373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Объект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2392846"/>
                </p:ext>
              </p:extLst>
            </p:nvPr>
          </p:nvGraphicFramePr>
          <p:xfrm>
            <a:off x="10214408" y="3004971"/>
            <a:ext cx="235657" cy="278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9" name="Equation" r:id="rId15" imgW="139680" imgH="164880" progId="Equation.DSMT4">
                    <p:embed/>
                  </p:oleObj>
                </mc:Choice>
                <mc:Fallback>
                  <p:oleObj name="Equation" r:id="rId15" imgW="1396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0214408" y="3004971"/>
                          <a:ext cx="235657" cy="2785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Объект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4304593"/>
                </p:ext>
              </p:extLst>
            </p:nvPr>
          </p:nvGraphicFramePr>
          <p:xfrm>
            <a:off x="6700855" y="3446173"/>
            <a:ext cx="256993" cy="282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0" name="Equation" r:id="rId17" imgW="126720" imgH="139680" progId="Equation.DSMT4">
                    <p:embed/>
                  </p:oleObj>
                </mc:Choice>
                <mc:Fallback>
                  <p:oleObj name="Equation" r:id="rId17" imgW="12672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700855" y="3446173"/>
                          <a:ext cx="256993" cy="2826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Объект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7321350"/>
                </p:ext>
              </p:extLst>
            </p:nvPr>
          </p:nvGraphicFramePr>
          <p:xfrm>
            <a:off x="10033348" y="2028131"/>
            <a:ext cx="213204" cy="251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1" name="Equation" r:id="rId19" imgW="139680" imgH="164880" progId="Equation.DSMT4">
                    <p:embed/>
                  </p:oleObj>
                </mc:Choice>
                <mc:Fallback>
                  <p:oleObj name="Equation" r:id="rId19" imgW="1396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0033348" y="2028131"/>
                          <a:ext cx="213204" cy="2519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Объект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2327654"/>
                </p:ext>
              </p:extLst>
            </p:nvPr>
          </p:nvGraphicFramePr>
          <p:xfrm>
            <a:off x="8931904" y="702264"/>
            <a:ext cx="243627" cy="243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2" name="Equation" r:id="rId21" imgW="126720" imgH="126720" progId="Equation.DSMT4">
                    <p:embed/>
                  </p:oleObj>
                </mc:Choice>
                <mc:Fallback>
                  <p:oleObj name="Equation" r:id="rId21" imgW="126720" imgH="126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8931904" y="702264"/>
                          <a:ext cx="243627" cy="2436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Объект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2452"/>
                </p:ext>
              </p:extLst>
            </p:nvPr>
          </p:nvGraphicFramePr>
          <p:xfrm>
            <a:off x="8590546" y="2455875"/>
            <a:ext cx="199257" cy="219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3" name="Equation" r:id="rId23" imgW="126720" imgH="139680" progId="Equation.DSMT4">
                    <p:embed/>
                  </p:oleObj>
                </mc:Choice>
                <mc:Fallback>
                  <p:oleObj name="Equation" r:id="rId23" imgW="12672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8590546" y="2455875"/>
                          <a:ext cx="199257" cy="2191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Объект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7277537"/>
                </p:ext>
              </p:extLst>
            </p:nvPr>
          </p:nvGraphicFramePr>
          <p:xfrm>
            <a:off x="7469188" y="2719388"/>
            <a:ext cx="31115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4" name="Equation" r:id="rId24" imgW="152280" imgH="177480" progId="Equation.DSMT4">
                    <p:embed/>
                  </p:oleObj>
                </mc:Choice>
                <mc:Fallback>
                  <p:oleObj name="Equation" r:id="rId24" imgW="1522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7469188" y="2719388"/>
                          <a:ext cx="311150" cy="361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Овал 38"/>
            <p:cNvSpPr/>
            <p:nvPr/>
          </p:nvSpPr>
          <p:spPr>
            <a:xfrm>
              <a:off x="7738985" y="292627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8542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4" grpId="0"/>
      <p:bldP spid="10" grpId="0"/>
      <p:bldP spid="16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63336C8-8940-4309-8823-817B4568C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8B7CC64-5F94-4163-8036-85A435503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840" y="4470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324FDB6-5D4C-4589-8152-C351F69DA8B4}"/>
              </a:ext>
            </a:extLst>
          </p:cNvPr>
          <p:cNvSpPr txBox="1"/>
          <p:nvPr/>
        </p:nvSpPr>
        <p:spPr>
          <a:xfrm>
            <a:off x="4851880" y="3246260"/>
            <a:ext cx="910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6A6954AB-80F7-44B4-9228-465E96D29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599784"/>
              </p:ext>
            </p:extLst>
          </p:nvPr>
        </p:nvGraphicFramePr>
        <p:xfrm>
          <a:off x="426242" y="2160637"/>
          <a:ext cx="4813023" cy="724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Equation" r:id="rId3" imgW="3594100" imgH="546100" progId="Equation.DSMT4">
                  <p:embed/>
                </p:oleObj>
              </mc:Choice>
              <mc:Fallback>
                <p:oleObj name="Equation" r:id="rId3" imgW="3594100" imgH="546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2" y="2160637"/>
                        <a:ext cx="4813023" cy="7242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5651D7CC-8ED6-44E8-AC90-C5DFAF1FC6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397485"/>
              </p:ext>
            </p:extLst>
          </p:nvPr>
        </p:nvGraphicFramePr>
        <p:xfrm>
          <a:off x="2168560" y="3146559"/>
          <a:ext cx="1979183" cy="638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Equation" r:id="rId5" imgW="1447560" imgH="457200" progId="Equation.DSMT4">
                  <p:embed/>
                </p:oleObj>
              </mc:Choice>
              <mc:Fallback>
                <p:oleObj name="Equation" r:id="rId5" imgW="144756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60" y="3146559"/>
                        <a:ext cx="1979183" cy="6384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="" xmlns:a16="http://schemas.microsoft.com/office/drawing/2014/main" id="{510B29B4-AC18-441C-A333-3562F6200C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529970"/>
              </p:ext>
            </p:extLst>
          </p:nvPr>
        </p:nvGraphicFramePr>
        <p:xfrm>
          <a:off x="533193" y="4097561"/>
          <a:ext cx="1635367" cy="613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Equation" r:id="rId7" imgW="1218960" imgH="457200" progId="Equation.DSMT4">
                  <p:embed/>
                </p:oleObj>
              </mc:Choice>
              <mc:Fallback>
                <p:oleObj name="Equation" r:id="rId7" imgW="121896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193" y="4097561"/>
                        <a:ext cx="1635367" cy="6134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8D2F387-3879-4ADD-A4B4-6FB9B753B08C}"/>
              </a:ext>
            </a:extLst>
          </p:cNvPr>
          <p:cNvSpPr txBox="1"/>
          <p:nvPr/>
        </p:nvSpPr>
        <p:spPr>
          <a:xfrm>
            <a:off x="4851880" y="4230640"/>
            <a:ext cx="910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6242" y="5045564"/>
            <a:ext cx="5336384" cy="774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Эйлер </a:t>
            </a:r>
            <a:r>
              <a:rPr lang="kk-KZ" b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теңдеуі  </a:t>
            </a:r>
            <a:r>
              <a:rPr lang="kk-KZ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идеал </a:t>
            </a:r>
            <a:r>
              <a:rPr lang="kk-K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сұйықтық динамикасының </a:t>
            </a:r>
            <a:r>
              <a:rPr lang="kk-KZ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негізгі </a:t>
            </a:r>
            <a:r>
              <a:rPr lang="kk-KZ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заңын өрнектейді.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29E565-3E1A-47C2-BF7C-FEC4BC567C9F}"/>
              </a:ext>
            </a:extLst>
          </p:cNvPr>
          <p:cNvSpPr txBox="1"/>
          <p:nvPr/>
        </p:nvSpPr>
        <p:spPr>
          <a:xfrm>
            <a:off x="271915" y="3281138"/>
            <a:ext cx="1509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6" grpId="0"/>
      <p:bldP spid="2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FC82E5-3593-420A-A65B-F54B64FBA603}"/>
              </a:ext>
            </a:extLst>
          </p:cNvPr>
          <p:cNvSpPr txBox="1"/>
          <p:nvPr/>
        </p:nvSpPr>
        <p:spPr>
          <a:xfrm>
            <a:off x="2629523" y="467055"/>
            <a:ext cx="6932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Әдебиет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ресурстар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="" xmlns:a16="http://schemas.microsoft.com/office/drawing/2014/main" id="{3A806FF9-3CC1-432F-AA7D-B95AF5FF1411}"/>
              </a:ext>
            </a:extLst>
          </p:cNvPr>
          <p:cNvSpPr txBox="1"/>
          <p:nvPr/>
        </p:nvSpPr>
        <p:spPr>
          <a:xfrm>
            <a:off x="251776" y="994778"/>
            <a:ext cx="11688447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Ақылбаев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Ж.С., Гладков В.Е., Ильина Л.Ф.,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Тұрмұхамбетов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А.Ж. Механика. – Астана: Фолиант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баспасы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2011.- 360 б.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Иродов И.Е. Механика. Основные законы. 12- е изд. – М.: БИНОМ. Лаборатория Знаний, 2014. –309 с.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Иродов И.Е. Задачи по общей физике. 8-е изд. – М.: БИНОМ Лаборатория знаний, 2007. – 431 с.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Исатаев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С.И.,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Асқарова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Ә.С.,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Бөлегенова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С.Ә.,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Төлеуов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Ғ., Кашкаров В.В., Корзун И.Н.,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Исатаев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М.С., Лаврищев О.А.,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Шортанбаева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Ж.Қ.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практикум. Механика. – Алматы: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университеті, 2015. – 218 б.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Матвеев А.Н. Механика и теория относительности.- СПб.:Лань,2009.- 432 с.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Савельев И.В.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физика курсы. 1т. Механика.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физика.- Алматы: 2004. – 508 б.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Спабекова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Р.С. Механика.-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Қарағанды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ЖШС, 2017.– 156 б. 	</a:t>
            </a:r>
          </a:p>
        </p:txBody>
      </p:sp>
    </p:spTree>
    <p:extLst>
      <p:ext uri="{BB962C8B-B14F-4D97-AF65-F5344CB8AC3E}">
        <p14:creationId xmlns:p14="http://schemas.microsoft.com/office/powerpoint/2010/main" val="22925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399</Words>
  <Application>Microsoft Office PowerPoint</Application>
  <PresentationFormat>Широкоэкранный</PresentationFormat>
  <Paragraphs>42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Тема Office</vt:lpstr>
      <vt:lpstr>Equation</vt:lpstr>
      <vt:lpstr>ӘЛ-ФАРАБИ АТЫНДАҒЫ ҚАЗАҚ ҰЛТТЫҚ УНИВЕРСИТЕТІ  ФИЗИКА-ТЕХНИКАЛЫҚ ФАКУЛЬТЕТІ ЖЫЛУ ФИЗИКАСЫ ЖӘНЕ ТЕХНИКАЛЫҚ ФИЗИКА КАФЕДРАСЫ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ӘЛ-ФАРАБИ АТЫНДАҒЫ  ҚАЗАҚ ҰЛТТЫҚ УНИВЕРСИТЕТІ</dc:title>
  <dc:creator>Алдияров Абдурахман</dc:creator>
  <cp:lastModifiedBy>MUKHTAR</cp:lastModifiedBy>
  <cp:revision>121</cp:revision>
  <dcterms:created xsi:type="dcterms:W3CDTF">2021-03-09T10:58:15Z</dcterms:created>
  <dcterms:modified xsi:type="dcterms:W3CDTF">2025-11-14T09:37:33Z</dcterms:modified>
</cp:coreProperties>
</file>